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66" r:id="rId2"/>
    <p:sldId id="268" r:id="rId3"/>
    <p:sldId id="269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99FF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19954" autoAdjust="0"/>
    <p:restoredTop sz="94660"/>
  </p:normalViewPr>
  <p:slideViewPr>
    <p:cSldViewPr>
      <p:cViewPr varScale="1">
        <p:scale>
          <a:sx n="64" d="100"/>
          <a:sy n="64" d="100"/>
        </p:scale>
        <p:origin x="-124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BB5613-5DBA-40FA-A087-B6A7750A1C9A}" type="datetimeFigureOut">
              <a:rPr lang="en-US" smtClean="0"/>
              <a:pPr/>
              <a:t>3/7/2014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9ECA47-2452-423E-9BC9-3FFD9F69D48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9ECA47-2452-423E-9BC9-3FFD9F69D482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9ECA47-2452-423E-9BC9-3FFD9F69D482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BD3F4-B6A3-4FF0-96C4-0E44D9D0B2A9}" type="datetimeFigureOut">
              <a:rPr lang="en-US" smtClean="0"/>
              <a:pPr/>
              <a:t>3/7/2014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BF770-3D31-414C-A52B-42CBA1063AD6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BD3F4-B6A3-4FF0-96C4-0E44D9D0B2A9}" type="datetimeFigureOut">
              <a:rPr lang="en-US" smtClean="0"/>
              <a:pPr/>
              <a:t>3/7/2014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BF770-3D31-414C-A52B-42CBA1063AD6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BD3F4-B6A3-4FF0-96C4-0E44D9D0B2A9}" type="datetimeFigureOut">
              <a:rPr lang="en-US" smtClean="0"/>
              <a:pPr/>
              <a:t>3/7/2014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BF770-3D31-414C-A52B-42CBA1063AD6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BD3F4-B6A3-4FF0-96C4-0E44D9D0B2A9}" type="datetimeFigureOut">
              <a:rPr lang="en-US" smtClean="0"/>
              <a:pPr/>
              <a:t>3/7/2014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BF770-3D31-414C-A52B-42CBA1063AD6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BD3F4-B6A3-4FF0-96C4-0E44D9D0B2A9}" type="datetimeFigureOut">
              <a:rPr lang="en-US" smtClean="0"/>
              <a:pPr/>
              <a:t>3/7/2014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BF770-3D31-414C-A52B-42CBA1063AD6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BD3F4-B6A3-4FF0-96C4-0E44D9D0B2A9}" type="datetimeFigureOut">
              <a:rPr lang="en-US" smtClean="0"/>
              <a:pPr/>
              <a:t>3/7/2014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BF770-3D31-414C-A52B-42CBA1063AD6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BD3F4-B6A3-4FF0-96C4-0E44D9D0B2A9}" type="datetimeFigureOut">
              <a:rPr lang="en-US" smtClean="0"/>
              <a:pPr/>
              <a:t>3/7/2014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BF770-3D31-414C-A52B-42CBA1063AD6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BD3F4-B6A3-4FF0-96C4-0E44D9D0B2A9}" type="datetimeFigureOut">
              <a:rPr lang="en-US" smtClean="0"/>
              <a:pPr/>
              <a:t>3/7/2014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BF770-3D31-414C-A52B-42CBA1063AD6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BD3F4-B6A3-4FF0-96C4-0E44D9D0B2A9}" type="datetimeFigureOut">
              <a:rPr lang="en-US" smtClean="0"/>
              <a:pPr/>
              <a:t>3/7/2014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BF770-3D31-414C-A52B-42CBA1063AD6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BD3F4-B6A3-4FF0-96C4-0E44D9D0B2A9}" type="datetimeFigureOut">
              <a:rPr lang="en-US" smtClean="0"/>
              <a:pPr/>
              <a:t>3/7/2014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BF770-3D31-414C-A52B-42CBA1063AD6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BD3F4-B6A3-4FF0-96C4-0E44D9D0B2A9}" type="datetimeFigureOut">
              <a:rPr lang="en-US" smtClean="0"/>
              <a:pPr/>
              <a:t>3/7/2014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BF770-3D31-414C-A52B-42CBA1063AD6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8BD3F4-B6A3-4FF0-96C4-0E44D9D0B2A9}" type="datetimeFigureOut">
              <a:rPr lang="en-US" smtClean="0"/>
              <a:pPr/>
              <a:t>3/7/2014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CBF770-3D31-414C-A52B-42CBA1063AD6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Relationship Id="rId9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ChangeArrowheads="1"/>
          </p:cNvSpPr>
          <p:nvPr/>
        </p:nvSpPr>
        <p:spPr bwMode="auto">
          <a:xfrm>
            <a:off x="3357522" y="5288364"/>
            <a:ext cx="5786478" cy="156966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r>
              <a:rPr lang="en-US" sz="1600" b="1" dirty="0" smtClean="0">
                <a:solidFill>
                  <a:schemeClr val="tx1"/>
                </a:solidFill>
                <a:latin typeface="+mj-lt"/>
              </a:rPr>
              <a:t>Nursery saplings -  </a:t>
            </a:r>
            <a:r>
              <a:rPr lang="en-US" sz="1600" b="1" dirty="0">
                <a:solidFill>
                  <a:schemeClr val="tx1"/>
                </a:solidFill>
                <a:latin typeface="+mj-lt"/>
              </a:rPr>
              <a:t>Rs. </a:t>
            </a:r>
            <a:r>
              <a:rPr lang="en-US" sz="1600" b="1" dirty="0" smtClean="0">
                <a:solidFill>
                  <a:schemeClr val="tx1"/>
                </a:solidFill>
                <a:latin typeface="+mj-lt"/>
              </a:rPr>
              <a:t>0.60 </a:t>
            </a:r>
            <a:r>
              <a:rPr lang="en-US" sz="1600" b="1" dirty="0" err="1">
                <a:solidFill>
                  <a:schemeClr val="tx1"/>
                </a:solidFill>
                <a:latin typeface="+mj-lt"/>
              </a:rPr>
              <a:t>lakh</a:t>
            </a:r>
            <a:r>
              <a:rPr lang="en-US" sz="1600" b="1" dirty="0">
                <a:solidFill>
                  <a:schemeClr val="tx1"/>
                </a:solidFill>
                <a:latin typeface="+mj-lt"/>
              </a:rPr>
              <a:t>/annum</a:t>
            </a:r>
          </a:p>
          <a:p>
            <a:r>
              <a:rPr lang="en-US" sz="1600" b="1" dirty="0" smtClean="0">
                <a:solidFill>
                  <a:srgbClr val="C00000"/>
                </a:solidFill>
                <a:latin typeface="+mj-lt"/>
              </a:rPr>
              <a:t>Peach</a:t>
            </a:r>
            <a:r>
              <a:rPr lang="en-US" sz="1600" b="1" dirty="0">
                <a:solidFill>
                  <a:srgbClr val="C00000"/>
                </a:solidFill>
                <a:latin typeface="+mj-lt"/>
              </a:rPr>
              <a:t>, </a:t>
            </a:r>
            <a:r>
              <a:rPr lang="en-US" sz="1600" b="1" dirty="0" smtClean="0">
                <a:solidFill>
                  <a:srgbClr val="C00000"/>
                </a:solidFill>
                <a:latin typeface="+mj-lt"/>
              </a:rPr>
              <a:t>Pear, Apricot, Mango - </a:t>
            </a:r>
            <a:r>
              <a:rPr lang="en-US" sz="1600" b="1" dirty="0">
                <a:solidFill>
                  <a:srgbClr val="C00000"/>
                </a:solidFill>
                <a:latin typeface="+mj-lt"/>
              </a:rPr>
              <a:t>Rs. </a:t>
            </a:r>
            <a:r>
              <a:rPr lang="en-US" sz="1600" b="1" dirty="0" smtClean="0">
                <a:solidFill>
                  <a:srgbClr val="C00000"/>
                </a:solidFill>
                <a:latin typeface="+mj-lt"/>
              </a:rPr>
              <a:t>0.60 </a:t>
            </a:r>
            <a:r>
              <a:rPr lang="en-US" sz="1600" b="1" dirty="0" err="1" smtClean="0">
                <a:solidFill>
                  <a:srgbClr val="C00000"/>
                </a:solidFill>
                <a:latin typeface="+mj-lt"/>
              </a:rPr>
              <a:t>lakh</a:t>
            </a:r>
            <a:r>
              <a:rPr lang="en-US" sz="1600" b="1" dirty="0" smtClean="0">
                <a:solidFill>
                  <a:srgbClr val="C00000"/>
                </a:solidFill>
                <a:latin typeface="+mj-lt"/>
              </a:rPr>
              <a:t>/annum</a:t>
            </a:r>
          </a:p>
          <a:p>
            <a:r>
              <a:rPr lang="en-US" sz="1600" b="1" dirty="0" smtClean="0">
                <a:solidFill>
                  <a:schemeClr val="tx1"/>
                </a:solidFill>
                <a:latin typeface="+mj-lt"/>
              </a:rPr>
              <a:t>Cereals, pulses and oilseeds   -  Rs 1.10 </a:t>
            </a:r>
            <a:r>
              <a:rPr lang="en-US" sz="1600" b="1" dirty="0" err="1" smtClean="0">
                <a:solidFill>
                  <a:schemeClr val="tx1"/>
                </a:solidFill>
                <a:latin typeface="+mj-lt"/>
              </a:rPr>
              <a:t>lakh</a:t>
            </a:r>
            <a:r>
              <a:rPr lang="en-US" sz="1600" b="1" dirty="0" smtClean="0">
                <a:solidFill>
                  <a:schemeClr val="tx1"/>
                </a:solidFill>
                <a:latin typeface="+mj-lt"/>
              </a:rPr>
              <a:t>/annum</a:t>
            </a:r>
          </a:p>
          <a:p>
            <a:r>
              <a:rPr lang="en-US" sz="1600" b="1" dirty="0" smtClean="0">
                <a:solidFill>
                  <a:srgbClr val="C00000"/>
                </a:solidFill>
                <a:latin typeface="+mj-lt"/>
              </a:rPr>
              <a:t>Tomato, Capsicum, Onion</a:t>
            </a:r>
            <a:r>
              <a:rPr lang="en-US" sz="1600" b="1" dirty="0">
                <a:solidFill>
                  <a:srgbClr val="C00000"/>
                </a:solidFill>
                <a:latin typeface="+mj-lt"/>
              </a:rPr>
              <a:t>, garlic </a:t>
            </a:r>
            <a:r>
              <a:rPr lang="en-US" sz="1600" b="1" dirty="0" smtClean="0">
                <a:solidFill>
                  <a:srgbClr val="C00000"/>
                </a:solidFill>
                <a:latin typeface="+mj-lt"/>
              </a:rPr>
              <a:t>etc- </a:t>
            </a:r>
            <a:r>
              <a:rPr lang="en-US" sz="1600" b="1" dirty="0">
                <a:solidFill>
                  <a:srgbClr val="C00000"/>
                </a:solidFill>
                <a:latin typeface="+mj-lt"/>
              </a:rPr>
              <a:t>Rs. </a:t>
            </a:r>
            <a:r>
              <a:rPr lang="en-US" sz="1600" b="1" dirty="0" smtClean="0">
                <a:solidFill>
                  <a:srgbClr val="C00000"/>
                </a:solidFill>
                <a:latin typeface="+mj-lt"/>
              </a:rPr>
              <a:t>0.60 </a:t>
            </a:r>
            <a:r>
              <a:rPr lang="en-US" sz="1600" b="1" dirty="0" err="1" smtClean="0">
                <a:solidFill>
                  <a:srgbClr val="C00000"/>
                </a:solidFill>
                <a:latin typeface="+mj-lt"/>
              </a:rPr>
              <a:t>lakh</a:t>
            </a:r>
            <a:r>
              <a:rPr lang="en-US" sz="1600" b="1" dirty="0" smtClean="0">
                <a:solidFill>
                  <a:srgbClr val="C00000"/>
                </a:solidFill>
                <a:latin typeface="+mj-lt"/>
              </a:rPr>
              <a:t>/annum</a:t>
            </a:r>
            <a:endParaRPr lang="en-US" sz="1600" b="1" dirty="0">
              <a:solidFill>
                <a:srgbClr val="C00000"/>
              </a:solidFill>
              <a:latin typeface="+mj-lt"/>
            </a:endParaRPr>
          </a:p>
          <a:p>
            <a:r>
              <a:rPr lang="en-US" sz="1600" b="1" dirty="0">
                <a:solidFill>
                  <a:schemeClr val="tx1"/>
                </a:solidFill>
                <a:latin typeface="+mj-lt"/>
              </a:rPr>
              <a:t>Nearly </a:t>
            </a:r>
            <a:r>
              <a:rPr lang="en-US" sz="1600" b="1" dirty="0" smtClean="0">
                <a:solidFill>
                  <a:schemeClr val="tx1"/>
                </a:solidFill>
                <a:latin typeface="+mj-lt"/>
              </a:rPr>
              <a:t>1,76,000 </a:t>
            </a:r>
            <a:r>
              <a:rPr lang="en-US" sz="1600" b="1" dirty="0">
                <a:solidFill>
                  <a:schemeClr val="tx1"/>
                </a:solidFill>
                <a:latin typeface="+mj-lt"/>
              </a:rPr>
              <a:t>saplings of medicinal and aromatic plants, avenue trees etc are planted at the community lands, </a:t>
            </a:r>
            <a:r>
              <a:rPr lang="en-US" sz="1600" b="1" dirty="0" smtClean="0">
                <a:solidFill>
                  <a:schemeClr val="tx1"/>
                </a:solidFill>
                <a:latin typeface="+mj-lt"/>
              </a:rPr>
              <a:t>schools etc. till date. </a:t>
            </a:r>
          </a:p>
        </p:txBody>
      </p:sp>
      <p:sp>
        <p:nvSpPr>
          <p:cNvPr id="5" name="Oval 4"/>
          <p:cNvSpPr/>
          <p:nvPr/>
        </p:nvSpPr>
        <p:spPr>
          <a:xfrm>
            <a:off x="5286380" y="2500306"/>
            <a:ext cx="2143108" cy="1357322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latin typeface="Arial Narrow" pitchFamily="34" charset="0"/>
              </a:rPr>
              <a:t>Cereal crops + Pulses +  oilseeds </a:t>
            </a:r>
          </a:p>
          <a:p>
            <a:pPr algn="ctr"/>
            <a:r>
              <a:rPr lang="en-US" sz="1600" b="1" dirty="0" smtClean="0">
                <a:latin typeface="Arial Narrow" pitchFamily="34" charset="0"/>
              </a:rPr>
              <a:t>{15.0 acres}</a:t>
            </a:r>
            <a:endParaRPr lang="en-IN" sz="1600" b="1" dirty="0"/>
          </a:p>
        </p:txBody>
      </p:sp>
      <p:sp>
        <p:nvSpPr>
          <p:cNvPr id="6" name="Oval 5"/>
          <p:cNvSpPr/>
          <p:nvPr/>
        </p:nvSpPr>
        <p:spPr>
          <a:xfrm>
            <a:off x="3357554" y="2500306"/>
            <a:ext cx="2214578" cy="1500198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latin typeface="Arial Narrow" pitchFamily="34" charset="0"/>
              </a:rPr>
              <a:t>Planted Horticulture Fruit Trees {5.0 acres (1100 no’s)}</a:t>
            </a:r>
          </a:p>
        </p:txBody>
      </p:sp>
      <p:sp>
        <p:nvSpPr>
          <p:cNvPr id="8" name="Oval 7"/>
          <p:cNvSpPr/>
          <p:nvPr/>
        </p:nvSpPr>
        <p:spPr>
          <a:xfrm>
            <a:off x="7072330" y="2571744"/>
            <a:ext cx="2071702" cy="1357322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1400" b="1" dirty="0" err="1" smtClean="0"/>
              <a:t>Polyhouse</a:t>
            </a:r>
            <a:r>
              <a:rPr lang="en-IN" sz="1400" b="1" dirty="0" smtClean="0"/>
              <a:t> for vegetable cultivation</a:t>
            </a:r>
          </a:p>
          <a:p>
            <a:pPr algn="ctr"/>
            <a:r>
              <a:rPr lang="en-US" sz="1400" b="1" dirty="0" smtClean="0">
                <a:latin typeface="Arial Narrow" pitchFamily="34" charset="0"/>
              </a:rPr>
              <a:t>{3600 sq f}</a:t>
            </a:r>
            <a:endParaRPr lang="en-IN" sz="1400" b="1" dirty="0"/>
          </a:p>
        </p:txBody>
      </p:sp>
      <p:sp>
        <p:nvSpPr>
          <p:cNvPr id="10" name="Oval 9"/>
          <p:cNvSpPr/>
          <p:nvPr/>
        </p:nvSpPr>
        <p:spPr>
          <a:xfrm>
            <a:off x="4857752" y="4000504"/>
            <a:ext cx="3357586" cy="857256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1600" b="1" dirty="0" smtClean="0">
                <a:latin typeface="Arial Narrow" pitchFamily="34" charset="0"/>
              </a:rPr>
              <a:t>Nursery of fruit trees, MAP’s, Avenue trees</a:t>
            </a:r>
          </a:p>
          <a:p>
            <a:pPr algn="ctr"/>
            <a:r>
              <a:rPr lang="en-IN" sz="1600" b="1" dirty="0" smtClean="0">
                <a:latin typeface="Arial Narrow" pitchFamily="34" charset="0"/>
              </a:rPr>
              <a:t> { 0.25 acres}</a:t>
            </a:r>
            <a:endParaRPr lang="en-US" sz="1600" b="1" dirty="0" smtClean="0">
              <a:latin typeface="Arial Narrow" pitchFamily="34" charset="0"/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4214810" y="500042"/>
          <a:ext cx="4929190" cy="841248"/>
        </p:xfrm>
        <a:graphic>
          <a:graphicData uri="http://schemas.openxmlformats.org/drawingml/2006/table">
            <a:tbl>
              <a:tblPr/>
              <a:tblGrid>
                <a:gridCol w="1626955"/>
                <a:gridCol w="1127592"/>
                <a:gridCol w="1047051"/>
                <a:gridCol w="1127592"/>
              </a:tblGrid>
              <a:tr h="41262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rgbClr val="002060"/>
                          </a:solidFill>
                          <a:latin typeface="Calibri"/>
                          <a:ea typeface="Times New Roman"/>
                          <a:cs typeface="Arial"/>
                        </a:rPr>
                        <a:t>Farm component </a:t>
                      </a:r>
                      <a:endParaRPr lang="en-US" sz="1600" b="1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rgbClr val="002060"/>
                          </a:solidFill>
                          <a:latin typeface="Calibri"/>
                          <a:ea typeface="Times New Roman"/>
                          <a:cs typeface="Arial"/>
                        </a:rPr>
                        <a:t>Area ( acre) </a:t>
                      </a:r>
                      <a:endParaRPr lang="en-US" sz="1600" b="1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rgbClr val="002060"/>
                          </a:solidFill>
                          <a:latin typeface="Calibri"/>
                          <a:ea typeface="Times New Roman"/>
                          <a:cs typeface="Arial"/>
                        </a:rPr>
                        <a:t>Input cost (Rs) </a:t>
                      </a:r>
                      <a:endParaRPr lang="en-US" sz="1600" b="1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rgbClr val="002060"/>
                          </a:solidFill>
                          <a:latin typeface="Calibri"/>
                          <a:ea typeface="Times New Roman"/>
                          <a:cs typeface="Arial"/>
                        </a:rPr>
                        <a:t>Net Income (Rs) </a:t>
                      </a:r>
                      <a:endParaRPr lang="en-US" sz="1600" b="1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9418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rgbClr val="C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Maize - wheat </a:t>
                      </a:r>
                      <a:endParaRPr lang="en-US" sz="1600" b="1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 smtClean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Arial"/>
                        </a:rPr>
                        <a:t>10.0</a:t>
                      </a:r>
                      <a:endParaRPr lang="en-US" sz="1600" b="1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 smtClean="0">
                          <a:solidFill>
                            <a:srgbClr val="C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35000</a:t>
                      </a:r>
                      <a:endParaRPr lang="en-US" sz="1600" b="1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 smtClean="0">
                          <a:solidFill>
                            <a:srgbClr val="C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47000</a:t>
                      </a:r>
                      <a:endParaRPr lang="en-US" sz="1600" b="1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3" name="Rounded Rectangle 12"/>
          <p:cNvSpPr/>
          <p:nvPr/>
        </p:nvSpPr>
        <p:spPr>
          <a:xfrm>
            <a:off x="4143372" y="-24"/>
            <a:ext cx="5000628" cy="42860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 smtClean="0">
                <a:solidFill>
                  <a:srgbClr val="C00000"/>
                </a:solidFill>
              </a:rPr>
              <a:t>Economics of Conventional Farm</a:t>
            </a:r>
            <a:endParaRPr lang="en-IN" sz="2400" b="1" dirty="0">
              <a:solidFill>
                <a:srgbClr val="C00000"/>
              </a:solidFill>
            </a:endParaRPr>
          </a:p>
        </p:txBody>
      </p:sp>
      <p:sp>
        <p:nvSpPr>
          <p:cNvPr id="14" name="Down Arrow 13"/>
          <p:cNvSpPr/>
          <p:nvPr/>
        </p:nvSpPr>
        <p:spPr>
          <a:xfrm>
            <a:off x="5143504" y="1357298"/>
            <a:ext cx="3143272" cy="1071570"/>
          </a:xfrm>
          <a:prstGeom prst="downArrow">
            <a:avLst>
              <a:gd name="adj1" fmla="val 50000"/>
              <a:gd name="adj2" fmla="val 47866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b="1" dirty="0" smtClean="0">
                <a:solidFill>
                  <a:schemeClr val="accent6">
                    <a:lumMod val="75000"/>
                  </a:schemeClr>
                </a:solidFill>
              </a:rPr>
              <a:t>Adoption of diversified farming</a:t>
            </a:r>
            <a:endParaRPr lang="en-IN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3428992" y="4929198"/>
            <a:ext cx="5715008" cy="35719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b="1" dirty="0" smtClean="0">
                <a:solidFill>
                  <a:srgbClr val="C00000"/>
                </a:solidFill>
              </a:rPr>
              <a:t>Economics of Diversified Farm</a:t>
            </a:r>
            <a:endParaRPr lang="en-IN" sz="2000" b="1" dirty="0">
              <a:solidFill>
                <a:srgbClr val="C00000"/>
              </a:solidFill>
            </a:endParaRPr>
          </a:p>
        </p:txBody>
      </p:sp>
      <p:pic>
        <p:nvPicPr>
          <p:cNvPr id="16" name="Picture 36"/>
          <p:cNvPicPr>
            <a:picLocks noChangeAspect="1" noChangeArrowheads="1"/>
          </p:cNvPicPr>
          <p:nvPr/>
        </p:nvPicPr>
        <p:blipFill>
          <a:blip r:embed="rId3" cstate="print"/>
          <a:srcRect l="40426" t="12500"/>
          <a:stretch>
            <a:fillRect/>
          </a:stretch>
        </p:blipFill>
        <p:spPr bwMode="auto">
          <a:xfrm>
            <a:off x="2285984" y="2428869"/>
            <a:ext cx="1357322" cy="25717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Rectangle 17"/>
          <p:cNvSpPr/>
          <p:nvPr/>
        </p:nvSpPr>
        <p:spPr>
          <a:xfrm>
            <a:off x="0" y="0"/>
            <a:ext cx="2643174" cy="86177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</a:rPr>
              <a:t>Sh. </a:t>
            </a:r>
            <a:r>
              <a:rPr lang="en-US" sz="1600" b="1" dirty="0" err="1" smtClean="0">
                <a:solidFill>
                  <a:schemeClr val="tx2">
                    <a:lumMod val="75000"/>
                  </a:schemeClr>
                </a:solidFill>
              </a:rPr>
              <a:t>Ramesh</a:t>
            </a: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1600" b="1" dirty="0" err="1" smtClean="0">
                <a:solidFill>
                  <a:schemeClr val="tx2">
                    <a:lumMod val="75000"/>
                  </a:schemeClr>
                </a:solidFill>
              </a:rPr>
              <a:t>Chander</a:t>
            </a: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</a:rPr>
              <a:t> Sharma </a:t>
            </a:r>
          </a:p>
          <a:p>
            <a:r>
              <a:rPr lang="pt-BR" sz="1600" b="1" dirty="0" smtClean="0">
                <a:solidFill>
                  <a:schemeClr val="tx2">
                    <a:lumMod val="75000"/>
                  </a:schemeClr>
                </a:solidFill>
              </a:rPr>
              <a:t>S/O Sh. Kaka Ram</a:t>
            </a:r>
          </a:p>
          <a:p>
            <a:r>
              <a:rPr lang="pt-BR" sz="1600" b="1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  <a:ea typeface="Dotum" pitchFamily="34" charset="-127"/>
                <a:cs typeface="Browallia New" pitchFamily="34" charset="-34"/>
              </a:rPr>
              <a:t>R/o Siot, Rajouri</a:t>
            </a:r>
            <a:endParaRPr lang="en-GB" sz="1400" b="1" dirty="0">
              <a:solidFill>
                <a:schemeClr val="tx2">
                  <a:lumMod val="75000"/>
                </a:schemeClr>
              </a:solidFill>
              <a:latin typeface="Arial Narrow" pitchFamily="34" charset="0"/>
              <a:ea typeface="Dotum" pitchFamily="34" charset="-127"/>
              <a:cs typeface="Browallia New" pitchFamily="34" charset="-34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42910" y="857232"/>
            <a:ext cx="1571636" cy="646331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N" dirty="0" smtClean="0"/>
              <a:t>Land holding 25.0 acre</a:t>
            </a:r>
            <a:endParaRPr lang="en-IN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 l="22599" r="19491"/>
          <a:stretch>
            <a:fillRect/>
          </a:stretch>
        </p:blipFill>
        <p:spPr bwMode="auto">
          <a:xfrm>
            <a:off x="2214546" y="1142984"/>
            <a:ext cx="2071702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 l="21171"/>
          <a:stretch>
            <a:fillRect/>
          </a:stretch>
        </p:blipFill>
        <p:spPr bwMode="auto">
          <a:xfrm>
            <a:off x="0" y="3071810"/>
            <a:ext cx="2285984" cy="2141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86050" y="0"/>
            <a:ext cx="1285884" cy="1126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" name="Picture 37"/>
          <p:cNvPicPr>
            <a:picLocks noChangeAspect="1" noChangeArrowheads="1"/>
          </p:cNvPicPr>
          <p:nvPr/>
        </p:nvPicPr>
        <p:blipFill>
          <a:blip r:embed="rId7" cstate="print"/>
          <a:srcRect l="18679" t="33333" r="29192"/>
          <a:stretch>
            <a:fillRect/>
          </a:stretch>
        </p:blipFill>
        <p:spPr bwMode="auto">
          <a:xfrm>
            <a:off x="0" y="1500174"/>
            <a:ext cx="2285984" cy="15716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5002223"/>
            <a:ext cx="3428992" cy="1855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1" name="Bent-Up Arrow 20"/>
          <p:cNvSpPr/>
          <p:nvPr/>
        </p:nvSpPr>
        <p:spPr>
          <a:xfrm rot="10800000">
            <a:off x="7373740" y="2231172"/>
            <a:ext cx="1725322" cy="383144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lowchart: Process 22"/>
          <p:cNvSpPr/>
          <p:nvPr/>
        </p:nvSpPr>
        <p:spPr>
          <a:xfrm>
            <a:off x="7715272" y="2291132"/>
            <a:ext cx="1383758" cy="269134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Intervention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0" y="0"/>
            <a:ext cx="2857520" cy="85723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Sh. </a:t>
            </a:r>
            <a:r>
              <a:rPr lang="en-US" sz="2000" b="1" dirty="0" err="1" smtClean="0"/>
              <a:t>Tilak</a:t>
            </a:r>
            <a:r>
              <a:rPr lang="en-US" sz="2000" b="1" dirty="0" smtClean="0"/>
              <a:t> Raj Sharma</a:t>
            </a:r>
          </a:p>
          <a:p>
            <a:pPr algn="ctr"/>
            <a:r>
              <a:rPr lang="en-US" sz="2000" b="1" dirty="0" smtClean="0"/>
              <a:t>S/o Devi </a:t>
            </a:r>
            <a:r>
              <a:rPr lang="en-US" sz="2000" b="1" dirty="0" err="1" smtClean="0"/>
              <a:t>Dyal</a:t>
            </a:r>
            <a:r>
              <a:rPr lang="en-US" sz="2000" b="1" dirty="0" smtClean="0"/>
              <a:t> Sharma</a:t>
            </a:r>
          </a:p>
          <a:p>
            <a:pPr algn="ctr"/>
            <a:r>
              <a:rPr lang="en-US" sz="2000" b="1" dirty="0" smtClean="0"/>
              <a:t>R/o </a:t>
            </a:r>
            <a:r>
              <a:rPr lang="en-US" sz="2000" b="1" dirty="0" err="1" smtClean="0"/>
              <a:t>Dhangri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Rajouri</a:t>
            </a:r>
            <a:endParaRPr lang="en-US" sz="2000" b="1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28596" y="879142"/>
          <a:ext cx="1785950" cy="33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5950"/>
              </a:tblGrid>
              <a:tr h="285752">
                <a:tc>
                  <a:txBody>
                    <a:bodyPr/>
                    <a:lstStyle/>
                    <a:p>
                      <a:r>
                        <a:rPr lang="en-GB" sz="1600" b="0" dirty="0" smtClean="0">
                          <a:latin typeface="Arial Narrow" pitchFamily="34" charset="0"/>
                          <a:cs typeface="Times New Roman" pitchFamily="18" charset="0"/>
                        </a:rPr>
                        <a:t>Landholding:1.25 ha</a:t>
                      </a:r>
                      <a:endParaRPr lang="en-IN" sz="1600" b="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Oval 7"/>
          <p:cNvSpPr/>
          <p:nvPr/>
        </p:nvSpPr>
        <p:spPr>
          <a:xfrm>
            <a:off x="4572000" y="0"/>
            <a:ext cx="4572000" cy="1500174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Traditional farming of Wheat- Maize Net Income- Rs 24,000</a:t>
            </a:r>
            <a:endParaRPr lang="en-US" sz="2800" dirty="0"/>
          </a:p>
        </p:txBody>
      </p:sp>
      <p:sp>
        <p:nvSpPr>
          <p:cNvPr id="11" name="Curved Up Arrow 10"/>
          <p:cNvSpPr/>
          <p:nvPr/>
        </p:nvSpPr>
        <p:spPr>
          <a:xfrm>
            <a:off x="2214546" y="928670"/>
            <a:ext cx="2571768" cy="785818"/>
          </a:xfrm>
          <a:prstGeom prst="curvedUp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Bent-Up Arrow 11"/>
          <p:cNvSpPr/>
          <p:nvPr/>
        </p:nvSpPr>
        <p:spPr>
          <a:xfrm rot="10800000">
            <a:off x="6215106" y="1571612"/>
            <a:ext cx="2928926" cy="642942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lowchart: Process 12"/>
          <p:cNvSpPr/>
          <p:nvPr/>
        </p:nvSpPr>
        <p:spPr>
          <a:xfrm>
            <a:off x="7643834" y="1571612"/>
            <a:ext cx="1500166" cy="571504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Intervention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5" name="Teardrop 14"/>
          <p:cNvSpPr/>
          <p:nvPr/>
        </p:nvSpPr>
        <p:spPr>
          <a:xfrm>
            <a:off x="4643438" y="2214554"/>
            <a:ext cx="2214578" cy="1500198"/>
          </a:xfrm>
          <a:prstGeom prst="teardrop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Horticulture trees </a:t>
            </a:r>
          </a:p>
          <a:p>
            <a:pPr algn="ctr"/>
            <a:r>
              <a:rPr lang="en-US" sz="2000" b="1" dirty="0" smtClean="0"/>
              <a:t> (450 no’s in 0.8 ha)</a:t>
            </a:r>
            <a:endParaRPr lang="en-US" sz="2000" b="1" dirty="0"/>
          </a:p>
        </p:txBody>
      </p:sp>
      <p:sp>
        <p:nvSpPr>
          <p:cNvPr id="16" name="Teardrop 15"/>
          <p:cNvSpPr/>
          <p:nvPr/>
        </p:nvSpPr>
        <p:spPr>
          <a:xfrm>
            <a:off x="2428860" y="2285992"/>
            <a:ext cx="2214578" cy="1500198"/>
          </a:xfrm>
          <a:prstGeom prst="teardrop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Wheat + Maize + Pulses</a:t>
            </a:r>
          </a:p>
          <a:p>
            <a:pPr algn="ctr"/>
            <a:r>
              <a:rPr lang="en-US" sz="2400" b="1" dirty="0" smtClean="0"/>
              <a:t>(0.4 ha)</a:t>
            </a:r>
            <a:endParaRPr lang="en-US" sz="2400" b="1" dirty="0"/>
          </a:p>
        </p:txBody>
      </p:sp>
      <p:sp>
        <p:nvSpPr>
          <p:cNvPr id="18" name="Flowchart: Process 17"/>
          <p:cNvSpPr/>
          <p:nvPr/>
        </p:nvSpPr>
        <p:spPr>
          <a:xfrm>
            <a:off x="3929058" y="3857628"/>
            <a:ext cx="5214942" cy="3000372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 b="1" dirty="0" smtClean="0">
                <a:solidFill>
                  <a:srgbClr val="FF0000"/>
                </a:solidFill>
              </a:rPr>
              <a:t>Returns from diversified farm:</a:t>
            </a:r>
          </a:p>
          <a:p>
            <a:pPr algn="just"/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</a:rPr>
              <a:t>Mango, Peach, nectarine, Apricot, Persimmon, etc-                    Rs 1,45,000</a:t>
            </a:r>
          </a:p>
          <a:p>
            <a:pPr algn="just"/>
            <a:r>
              <a:rPr lang="en-US" sz="2400" b="1" dirty="0" smtClean="0">
                <a:solidFill>
                  <a:srgbClr val="006600"/>
                </a:solidFill>
              </a:rPr>
              <a:t>Organic Vegetables – Rs 70,000</a:t>
            </a:r>
          </a:p>
          <a:p>
            <a:pPr algn="just"/>
            <a:r>
              <a:rPr lang="en-US" sz="2400" b="1" dirty="0" smtClean="0">
                <a:solidFill>
                  <a:srgbClr val="006600"/>
                </a:solidFill>
              </a:rPr>
              <a:t>(</a:t>
            </a:r>
            <a:r>
              <a:rPr lang="en-US" sz="2400" b="1" dirty="0" err="1" smtClean="0">
                <a:solidFill>
                  <a:srgbClr val="006600"/>
                </a:solidFill>
              </a:rPr>
              <a:t>Broccoli,Cauliflower</a:t>
            </a:r>
            <a:r>
              <a:rPr lang="en-US" sz="2400" b="1" dirty="0" smtClean="0">
                <a:solidFill>
                  <a:srgbClr val="006600"/>
                </a:solidFill>
              </a:rPr>
              <a:t>, </a:t>
            </a:r>
            <a:r>
              <a:rPr lang="en-US" sz="2400" b="1" dirty="0" err="1" smtClean="0">
                <a:solidFill>
                  <a:srgbClr val="006600"/>
                </a:solidFill>
              </a:rPr>
              <a:t>Cabbage,cucurbits</a:t>
            </a:r>
            <a:r>
              <a:rPr lang="en-US" sz="2400" b="1" dirty="0" smtClean="0">
                <a:solidFill>
                  <a:srgbClr val="006600"/>
                </a:solidFill>
              </a:rPr>
              <a:t> etc.)</a:t>
            </a:r>
          </a:p>
          <a:p>
            <a:pPr algn="just"/>
            <a:r>
              <a:rPr lang="en-US" sz="2400" b="1" dirty="0" smtClean="0">
                <a:solidFill>
                  <a:srgbClr val="FF0000"/>
                </a:solidFill>
              </a:rPr>
              <a:t>Cereals and pulses -  Rs 30,000</a:t>
            </a:r>
          </a:p>
          <a:p>
            <a:pPr algn="just"/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Saplings(fruit, MAP’s etc) – Rs 50,000</a:t>
            </a:r>
            <a:endParaRPr lang="en-US" sz="2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0" name="Teardrop 19"/>
          <p:cNvSpPr/>
          <p:nvPr/>
        </p:nvSpPr>
        <p:spPr>
          <a:xfrm>
            <a:off x="6858016" y="2214554"/>
            <a:ext cx="2214578" cy="1500198"/>
          </a:xfrm>
          <a:prstGeom prst="teardrop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Organic Vegetable Cultivation (16x 26 ft)</a:t>
            </a:r>
            <a:endParaRPr lang="en-US" sz="2000" b="1" dirty="0"/>
          </a:p>
        </p:txBody>
      </p:sp>
      <p:pic>
        <p:nvPicPr>
          <p:cNvPr id="21" name="Picture 3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42908" y="1285860"/>
            <a:ext cx="2571736" cy="29289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" name="Picture 21" descr="DSC04389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42908" y="4000504"/>
            <a:ext cx="4143404" cy="2857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14612" y="0"/>
            <a:ext cx="1714512" cy="14163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0" y="0"/>
            <a:ext cx="3286116" cy="85723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err="1" smtClean="0"/>
              <a:t>Mohd</a:t>
            </a:r>
            <a:r>
              <a:rPr lang="en-US" sz="2000" b="1" dirty="0" smtClean="0"/>
              <a:t>. </a:t>
            </a:r>
            <a:r>
              <a:rPr lang="en-US" sz="2000" b="1" dirty="0" err="1" smtClean="0"/>
              <a:t>Maqbool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Raina</a:t>
            </a:r>
            <a:endParaRPr lang="en-US" sz="2000" b="1" dirty="0" smtClean="0"/>
          </a:p>
          <a:p>
            <a:pPr algn="ctr"/>
            <a:r>
              <a:rPr lang="en-US" sz="2000" b="1" dirty="0" smtClean="0"/>
              <a:t>S/0 </a:t>
            </a:r>
            <a:r>
              <a:rPr lang="en-US" sz="2000" b="1" dirty="0" err="1" smtClean="0"/>
              <a:t>Gulam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Mohu</a:t>
            </a:r>
            <a:r>
              <a:rPr lang="en-US" sz="2000" b="1" dirty="0" smtClean="0"/>
              <a:t>-</a:t>
            </a:r>
            <a:r>
              <a:rPr lang="en-US" sz="2000" b="1" dirty="0" err="1" smtClean="0"/>
              <a:t>ud</a:t>
            </a:r>
            <a:r>
              <a:rPr lang="en-US" sz="2000" b="1" dirty="0" smtClean="0"/>
              <a:t>-Din</a:t>
            </a:r>
          </a:p>
          <a:p>
            <a:pPr algn="ctr"/>
            <a:r>
              <a:rPr lang="en-US" sz="2000" b="1" dirty="0" smtClean="0"/>
              <a:t>R/0 </a:t>
            </a:r>
            <a:r>
              <a:rPr lang="en-US" sz="2000" b="1" dirty="0" err="1" smtClean="0"/>
              <a:t>Thanamandi</a:t>
            </a:r>
            <a:r>
              <a:rPr lang="en-US" sz="2000" b="1" dirty="0" smtClean="0"/>
              <a:t>, </a:t>
            </a:r>
            <a:r>
              <a:rPr lang="en-US" sz="2000" b="1" dirty="0" err="1" smtClean="0"/>
              <a:t>Rajouri</a:t>
            </a:r>
            <a:endParaRPr lang="en-US" sz="2000" b="1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28596" y="879142"/>
          <a:ext cx="1785950" cy="33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5950"/>
              </a:tblGrid>
              <a:tr h="285752">
                <a:tc>
                  <a:txBody>
                    <a:bodyPr/>
                    <a:lstStyle/>
                    <a:p>
                      <a:r>
                        <a:rPr lang="en-GB" sz="1600" b="0" dirty="0" smtClean="0">
                          <a:latin typeface="Arial Narrow" pitchFamily="34" charset="0"/>
                          <a:cs typeface="Times New Roman" pitchFamily="18" charset="0"/>
                        </a:rPr>
                        <a:t>Landholding: 2.25 Ha</a:t>
                      </a:r>
                      <a:endParaRPr lang="en-IN" sz="1600" b="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Oval 5"/>
          <p:cNvSpPr/>
          <p:nvPr/>
        </p:nvSpPr>
        <p:spPr>
          <a:xfrm>
            <a:off x="4572000" y="0"/>
            <a:ext cx="4572000" cy="1000108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Traditional farming of Paddy-Maize</a:t>
            </a:r>
            <a:endParaRPr lang="en-US" sz="2400" b="1" dirty="0"/>
          </a:p>
        </p:txBody>
      </p:sp>
      <p:sp>
        <p:nvSpPr>
          <p:cNvPr id="7" name="Curved Up Arrow 6"/>
          <p:cNvSpPr/>
          <p:nvPr/>
        </p:nvSpPr>
        <p:spPr>
          <a:xfrm>
            <a:off x="2740870" y="869678"/>
            <a:ext cx="2500330" cy="726826"/>
          </a:xfrm>
          <a:prstGeom prst="curvedUp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Bent-Up Arrow 7"/>
          <p:cNvSpPr/>
          <p:nvPr/>
        </p:nvSpPr>
        <p:spPr>
          <a:xfrm rot="10800000">
            <a:off x="6215106" y="1571612"/>
            <a:ext cx="2928926" cy="642942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lowchart: Process 8"/>
          <p:cNvSpPr/>
          <p:nvPr/>
        </p:nvSpPr>
        <p:spPr>
          <a:xfrm>
            <a:off x="7643834" y="1571612"/>
            <a:ext cx="1500166" cy="571504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Intervention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0" name="Teardrop 9"/>
          <p:cNvSpPr/>
          <p:nvPr/>
        </p:nvSpPr>
        <p:spPr>
          <a:xfrm>
            <a:off x="0" y="1500174"/>
            <a:ext cx="2500330" cy="2071702"/>
          </a:xfrm>
          <a:prstGeom prst="teardrop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b="1" dirty="0" smtClean="0"/>
              <a:t>Fish Framing</a:t>
            </a:r>
          </a:p>
          <a:p>
            <a:pPr algn="ctr"/>
            <a:r>
              <a:rPr lang="en-US" sz="2100" b="1" dirty="0" smtClean="0"/>
              <a:t>Trout and Common Carp (Fresh Water)</a:t>
            </a:r>
            <a:endParaRPr lang="en-US" sz="2100" b="1" dirty="0"/>
          </a:p>
        </p:txBody>
      </p:sp>
      <p:sp>
        <p:nvSpPr>
          <p:cNvPr id="11" name="Teardrop 10"/>
          <p:cNvSpPr/>
          <p:nvPr/>
        </p:nvSpPr>
        <p:spPr>
          <a:xfrm>
            <a:off x="2500298" y="1643050"/>
            <a:ext cx="2286016" cy="1928826"/>
          </a:xfrm>
          <a:prstGeom prst="teardrop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Cereals + Pulses + Flowers + Vegetable</a:t>
            </a:r>
          </a:p>
          <a:p>
            <a:pPr algn="ctr"/>
            <a:r>
              <a:rPr lang="en-US" sz="2400" b="1" dirty="0" smtClean="0"/>
              <a:t>(1.25 ha)</a:t>
            </a:r>
            <a:endParaRPr lang="en-US" sz="2400" b="1" dirty="0"/>
          </a:p>
        </p:txBody>
      </p:sp>
      <p:sp>
        <p:nvSpPr>
          <p:cNvPr id="12" name="Flowchart: Process 11"/>
          <p:cNvSpPr/>
          <p:nvPr/>
        </p:nvSpPr>
        <p:spPr>
          <a:xfrm>
            <a:off x="0" y="3545408"/>
            <a:ext cx="3714744" cy="3357562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000" b="1" dirty="0" smtClean="0">
                <a:solidFill>
                  <a:srgbClr val="FF0000"/>
                </a:solidFill>
              </a:rPr>
              <a:t>Total Income</a:t>
            </a:r>
          </a:p>
          <a:p>
            <a:pPr algn="just"/>
            <a:r>
              <a:rPr lang="en-US" sz="2000" b="1" dirty="0" smtClean="0">
                <a:solidFill>
                  <a:srgbClr val="002060"/>
                </a:solidFill>
              </a:rPr>
              <a:t>Trout-  Rs 25,000</a:t>
            </a:r>
          </a:p>
          <a:p>
            <a:pPr algn="just"/>
            <a:r>
              <a:rPr lang="en-US" sz="2000" b="1" dirty="0" smtClean="0">
                <a:solidFill>
                  <a:srgbClr val="002060"/>
                </a:solidFill>
              </a:rPr>
              <a:t>Common Carp – Rs 35,000</a:t>
            </a:r>
          </a:p>
          <a:p>
            <a:pPr algn="just"/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</a:rPr>
              <a:t>Gladiolus- Rs 15,000</a:t>
            </a:r>
          </a:p>
          <a:p>
            <a:pPr algn="just"/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</a:rPr>
              <a:t>Marigold – Rs 5,000</a:t>
            </a:r>
          </a:p>
          <a:p>
            <a:pPr algn="just"/>
            <a:r>
              <a:rPr lang="en-US" sz="2000" b="1" dirty="0" smtClean="0">
                <a:solidFill>
                  <a:schemeClr val="accent4">
                    <a:lumMod val="50000"/>
                  </a:schemeClr>
                </a:solidFill>
              </a:rPr>
              <a:t>Peach, Pear, Apple, Rs 45,000</a:t>
            </a:r>
          </a:p>
          <a:p>
            <a:pPr algn="just"/>
            <a:r>
              <a:rPr lang="en-US" sz="2000" b="1" dirty="0" smtClean="0">
                <a:solidFill>
                  <a:schemeClr val="accent4">
                    <a:lumMod val="50000"/>
                  </a:schemeClr>
                </a:solidFill>
              </a:rPr>
              <a:t>Apricot, </a:t>
            </a:r>
            <a:r>
              <a:rPr lang="en-US" sz="2000" b="1" dirty="0" err="1" smtClean="0">
                <a:solidFill>
                  <a:schemeClr val="accent4">
                    <a:lumMod val="50000"/>
                  </a:schemeClr>
                </a:solidFill>
              </a:rPr>
              <a:t>Peacen</a:t>
            </a:r>
            <a:r>
              <a:rPr lang="en-US" sz="2000" b="1" dirty="0" smtClean="0">
                <a:solidFill>
                  <a:schemeClr val="accent4">
                    <a:lumMod val="50000"/>
                  </a:schemeClr>
                </a:solidFill>
              </a:rPr>
              <a:t> nut</a:t>
            </a:r>
          </a:p>
          <a:p>
            <a:pPr algn="just"/>
            <a:r>
              <a:rPr lang="en-US" sz="2000" b="1" dirty="0" smtClean="0">
                <a:solidFill>
                  <a:srgbClr val="006600"/>
                </a:solidFill>
              </a:rPr>
              <a:t>Organic Vegetables – Rs 40,000</a:t>
            </a:r>
          </a:p>
          <a:p>
            <a:pPr algn="just"/>
            <a:r>
              <a:rPr lang="en-US" sz="2000" b="1" dirty="0" smtClean="0">
                <a:solidFill>
                  <a:srgbClr val="006600"/>
                </a:solidFill>
              </a:rPr>
              <a:t>(Beans, </a:t>
            </a:r>
            <a:r>
              <a:rPr lang="en-US" sz="2000" b="1" dirty="0" err="1" smtClean="0">
                <a:solidFill>
                  <a:srgbClr val="006600"/>
                </a:solidFill>
              </a:rPr>
              <a:t>Rajmash</a:t>
            </a:r>
            <a:r>
              <a:rPr lang="en-US" sz="2000" b="1" dirty="0" smtClean="0">
                <a:solidFill>
                  <a:srgbClr val="006600"/>
                </a:solidFill>
              </a:rPr>
              <a:t>, etc.)</a:t>
            </a:r>
          </a:p>
          <a:p>
            <a:pPr algn="just"/>
            <a:r>
              <a:rPr lang="en-US" sz="2000" b="1" dirty="0" smtClean="0">
                <a:solidFill>
                  <a:srgbClr val="FF0000"/>
                </a:solidFill>
              </a:rPr>
              <a:t>Cereals and pulses -  Rs 58,000</a:t>
            </a:r>
          </a:p>
          <a:p>
            <a:pPr algn="just"/>
            <a:r>
              <a:rPr lang="en-US" sz="2000" b="1" dirty="0" smtClean="0">
                <a:solidFill>
                  <a:schemeClr val="tx1"/>
                </a:solidFill>
              </a:rPr>
              <a:t>Mushrooms - new enterprise</a:t>
            </a:r>
          </a:p>
        </p:txBody>
      </p:sp>
      <p:sp>
        <p:nvSpPr>
          <p:cNvPr id="13" name="Teardrop 12"/>
          <p:cNvSpPr/>
          <p:nvPr/>
        </p:nvSpPr>
        <p:spPr>
          <a:xfrm>
            <a:off x="4786314" y="2214554"/>
            <a:ext cx="2214578" cy="1500198"/>
          </a:xfrm>
          <a:prstGeom prst="teardrop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Fruit Trees</a:t>
            </a:r>
          </a:p>
          <a:p>
            <a:pPr algn="ctr"/>
            <a:r>
              <a:rPr lang="en-US" sz="2000" b="1" dirty="0" smtClean="0"/>
              <a:t>350 No’s</a:t>
            </a:r>
            <a:endParaRPr lang="en-US" sz="2000" b="1" dirty="0"/>
          </a:p>
        </p:txBody>
      </p:sp>
      <p:graphicFrame>
        <p:nvGraphicFramePr>
          <p:cNvPr id="16" name="Table 15"/>
          <p:cNvGraphicFramePr>
            <a:graphicFrameLocks noGrp="1"/>
          </p:cNvGraphicFramePr>
          <p:nvPr/>
        </p:nvGraphicFramePr>
        <p:xfrm>
          <a:off x="5410200" y="1000108"/>
          <a:ext cx="3733800" cy="490728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1797756"/>
                <a:gridCol w="1936044"/>
              </a:tblGrid>
              <a:tr h="2321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/>
                        <a:t>Input cost (Rs) </a:t>
                      </a:r>
                      <a:endParaRPr lang="en-US" sz="2000" b="1" dirty="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/>
                        <a:t>Net Income (Rs) </a:t>
                      </a:r>
                      <a:endParaRPr lang="en-US" sz="2000" b="1" dirty="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/>
                </a:tc>
              </a:tr>
              <a:tr h="19646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 smtClean="0"/>
                        <a:t>32,000</a:t>
                      </a:r>
                      <a:endParaRPr lang="en-US" sz="2000" b="1" dirty="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 smtClean="0"/>
                        <a:t>48,000</a:t>
                      </a:r>
                      <a:endParaRPr lang="en-US" sz="2000" b="1" dirty="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7" name="Teardrop 16"/>
          <p:cNvSpPr/>
          <p:nvPr/>
        </p:nvSpPr>
        <p:spPr>
          <a:xfrm>
            <a:off x="7028086" y="2199806"/>
            <a:ext cx="2071670" cy="1500198"/>
          </a:xfrm>
          <a:prstGeom prst="teardrop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Mushrooms</a:t>
            </a:r>
          </a:p>
          <a:p>
            <a:pPr algn="ctr"/>
            <a:endParaRPr lang="en-US" sz="2000" b="1" dirty="0"/>
          </a:p>
        </p:txBody>
      </p:sp>
      <p:pic>
        <p:nvPicPr>
          <p:cNvPr id="19" name="Picture 18" descr="DSC00049"/>
          <p:cNvPicPr/>
          <p:nvPr/>
        </p:nvPicPr>
        <p:blipFill>
          <a:blip r:embed="rId2" cstate="print"/>
          <a:srcRect t="36000"/>
          <a:stretch>
            <a:fillRect/>
          </a:stretch>
        </p:blipFill>
        <p:spPr bwMode="auto">
          <a:xfrm>
            <a:off x="3714744" y="5715016"/>
            <a:ext cx="2143140" cy="1142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7" descr="DSC00079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14744" y="3786190"/>
            <a:ext cx="2143140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2" descr="DSC0006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57884" y="3786190"/>
            <a:ext cx="2343152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1" descr="DSC00031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57884" y="5429264"/>
            <a:ext cx="2214578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2" descr="C:\Users\Guest\Desktop\Mis\Photographs\Extension activities\DSC04047.JPG"/>
          <p:cNvPicPr>
            <a:picLocks noChangeAspect="1" noChangeArrowheads="1"/>
          </p:cNvPicPr>
          <p:nvPr/>
        </p:nvPicPr>
        <p:blipFill>
          <a:blip r:embed="rId6" cstate="print"/>
          <a:srcRect l="75000" t="29269" r="7143" b="46341"/>
          <a:stretch>
            <a:fillRect/>
          </a:stretch>
        </p:blipFill>
        <p:spPr bwMode="auto">
          <a:xfrm>
            <a:off x="3357554" y="0"/>
            <a:ext cx="1143000" cy="1295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Picture 4" descr="Image(323)"/>
          <p:cNvPicPr>
            <a:picLocks noChangeAspect="1" noChangeArrowheads="1"/>
          </p:cNvPicPr>
          <p:nvPr/>
        </p:nvPicPr>
        <p:blipFill>
          <a:blip r:embed="rId7" cstate="print"/>
          <a:srcRect t="14583"/>
          <a:stretch>
            <a:fillRect/>
          </a:stretch>
        </p:blipFill>
        <p:spPr bwMode="auto">
          <a:xfrm>
            <a:off x="8072463" y="6171545"/>
            <a:ext cx="1071537" cy="6864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0" name="Picture 2" descr="DSC00089"/>
          <p:cNvPicPr>
            <a:picLocks noChangeAspect="1" noChangeArrowheads="1"/>
          </p:cNvPicPr>
          <p:nvPr/>
        </p:nvPicPr>
        <p:blipFill>
          <a:blip r:embed="rId8" cstate="print"/>
          <a:srcRect t="10352" b="20629"/>
          <a:stretch>
            <a:fillRect/>
          </a:stretch>
        </p:blipFill>
        <p:spPr bwMode="auto">
          <a:xfrm>
            <a:off x="8072462" y="3786190"/>
            <a:ext cx="1071538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2" descr="C:\Users\a\Desktop\Photo KVK\Photographs KVK Rajouri 3rd\101MSDCF\DSC03985.JPG"/>
          <p:cNvPicPr>
            <a:picLocks noChangeAspect="1" noChangeArrowheads="1"/>
          </p:cNvPicPr>
          <p:nvPr/>
        </p:nvPicPr>
        <p:blipFill>
          <a:blip r:embed="rId9"/>
          <a:srcRect l="43390" t="76517" r="43902" b="15428"/>
          <a:stretch>
            <a:fillRect/>
          </a:stretch>
        </p:blipFill>
        <p:spPr bwMode="auto">
          <a:xfrm>
            <a:off x="8043861" y="5429264"/>
            <a:ext cx="1100139" cy="742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557</TotalTime>
  <Words>367</Words>
  <Application>Microsoft Office PowerPoint</Application>
  <PresentationFormat>On-screen Show (4:3)</PresentationFormat>
  <Paragraphs>75</Paragraphs>
  <Slides>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Slide 1</vt:lpstr>
      <vt:lpstr>Slide 2</vt:lpstr>
      <vt:lpstr>Slide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Sh. Sham Singh  Village- Barian, Distt. Samba, Jammu&amp; Kashmir</dc:title>
  <dc:creator>Prem</dc:creator>
  <cp:lastModifiedBy>Guest</cp:lastModifiedBy>
  <cp:revision>42</cp:revision>
  <dcterms:created xsi:type="dcterms:W3CDTF">2013-09-19T07:39:31Z</dcterms:created>
  <dcterms:modified xsi:type="dcterms:W3CDTF">2014-03-07T08:04:29Z</dcterms:modified>
</cp:coreProperties>
</file>